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Montserrat Medium"/>
      <p:regular r:id="rId17"/>
      <p:bold r:id="rId18"/>
      <p:italic r:id="rId19"/>
      <p:boldItalic r:id="rId20"/>
    </p:embeddedFont>
    <p:embeddedFont>
      <p:font typeface="Montserrat ExtraBold"/>
      <p:bold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boldItalic.fntdata"/><Relationship Id="rId22" Type="http://schemas.openxmlformats.org/officeDocument/2006/relationships/font" Target="fonts/MontserratExtraBold-boldItalic.fntdata"/><Relationship Id="rId21" Type="http://schemas.openxmlformats.org/officeDocument/2006/relationships/font" Target="fonts/MontserratExtra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MontserratMedium-regular.fntdata"/><Relationship Id="rId16" Type="http://schemas.openxmlformats.org/officeDocument/2006/relationships/font" Target="fonts/Montserrat-boldItalic.fntdata"/><Relationship Id="rId19" Type="http://schemas.openxmlformats.org/officeDocument/2006/relationships/font" Target="fonts/MontserratMedium-italic.fntdata"/><Relationship Id="rId18" Type="http://schemas.openxmlformats.org/officeDocument/2006/relationships/font" Target="fonts/Montserrat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f4b6412a7e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f4b6412a7e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f4b6412a7e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f4b6412a7e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4b6412a7e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f4b6412a7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4b6412a7e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4b6412a7e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f4b6412a7e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f4b6412a7e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4b6412a7e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f4b6412a7e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Tables in HTML</a:t>
            </a:r>
            <a:endParaRPr/>
          </a:p>
        </p:txBody>
      </p:sp>
      <p:sp>
        <p:nvSpPr>
          <p:cNvPr id="162" name="Google Shape;162;p36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938500" y="11913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Data in tabular form (row * column).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&lt;table&gt; tag we need subtags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&lt;tr&gt; , &lt;td&gt;, and &lt;th&gt; elements.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Table row is defined by &lt;tr&gt; tag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Table header is defined by &lt;th&gt;,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Table data is defined by &lt;td&gt; tags.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8" name="Google Shape;168;p3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tag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938500" y="11913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The text in &lt;th&gt; elements are bold and centered.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The text in &lt;td&gt; elements are regular and left-aligned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4" name="Google Shape;174;p3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tag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9"/>
          <p:cNvSpPr txBox="1"/>
          <p:nvPr>
            <p:ph idx="1" type="body"/>
          </p:nvPr>
        </p:nvSpPr>
        <p:spPr>
          <a:xfrm>
            <a:off x="938500" y="1250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Colspan attribute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Single table cell to span the width of more than one cell or column.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Same functionality as “merge cell” in a spreadsheet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0" name="Google Shape;180;p39"/>
          <p:cNvSpPr txBox="1"/>
          <p:nvPr>
            <p:ph type="title"/>
          </p:nvPr>
        </p:nvSpPr>
        <p:spPr>
          <a:xfrm>
            <a:off x="938500" y="445025"/>
            <a:ext cx="5308200" cy="7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Cell that spans many </a:t>
            </a:r>
            <a:r>
              <a:rPr lang="en-GB"/>
              <a:t>columns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0"/>
          <p:cNvSpPr txBox="1"/>
          <p:nvPr>
            <p:ph idx="1" type="body"/>
          </p:nvPr>
        </p:nvSpPr>
        <p:spPr>
          <a:xfrm>
            <a:off x="938500" y="131225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To make a cell span more than one row, use the rowspan attribute.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6" name="Google Shape;186;p4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Cell that spans many rows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1"/>
          <p:cNvSpPr txBox="1"/>
          <p:nvPr>
            <p:ph idx="1" type="body"/>
          </p:nvPr>
        </p:nvSpPr>
        <p:spPr>
          <a:xfrm>
            <a:off x="938500" y="11913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&lt;table&gt;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 &lt;tr&gt;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   &lt;th_______&gt;Name&lt;/th&gt;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   &lt;th&gt;Age&lt;/th&gt;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 &lt;/tr&gt;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 &lt;tr&gt;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   &lt;td&gt;Jill&lt;/td&gt;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   &lt;td&gt;Smith&lt;/td&gt;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   &lt;td&gt;50&lt;/td&gt;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&lt;/tr&gt;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2" name="Google Shape;192;p41"/>
          <p:cNvSpPr txBox="1"/>
          <p:nvPr>
            <p:ph type="title"/>
          </p:nvPr>
        </p:nvSpPr>
        <p:spPr>
          <a:xfrm>
            <a:off x="938500" y="35827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2"/>
          <p:cNvSpPr txBox="1"/>
          <p:nvPr>
            <p:ph idx="1" type="body"/>
          </p:nvPr>
        </p:nvSpPr>
        <p:spPr>
          <a:xfrm>
            <a:off x="938500" y="13864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&lt;tr&gt;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   &lt;td&gt;Eve&lt;/td&gt;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   &lt;td&gt;Jackson&lt;/td&gt;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   &lt;td&gt;94&lt;/td&gt;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 &lt;/tr&gt;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&lt;/table&gt;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8" name="Google Shape;198;p4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Assignment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